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9FF"/>
    <a:srgbClr val="3D8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195" autoAdjust="0"/>
  </p:normalViewPr>
  <p:slideViewPr>
    <p:cSldViewPr snapToGrid="0">
      <p:cViewPr varScale="1">
        <p:scale>
          <a:sx n="87" d="100"/>
          <a:sy n="87" d="100"/>
        </p:scale>
        <p:origin x="3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1EC98D-3BB5-4C8A-9F35-8DDCCFB19B59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F37CD-ACA7-41E8-A9CA-D18390D227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F37CD-ACA7-41E8-A9CA-D18390D227B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809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Healthcare professionals face significant stress and fatigue, a concern highlighted by entities like the Care Quality Commission and the British Medical Association. Traditional support methods like questionnaires or daily checkups are no longer sufficient. Organizations need real-time, non-intrusive, centralized monitoring solutions, which led to the development of VitalMonitor.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F37CD-ACA7-41E8-A9CA-D18390D227B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5382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VitalMonitor addresses these challenges with two key components: the Smart Patch and a centralized dashboard. The Smart Patch is a wearable IoT device that tracks heart rate and body temperature discreetly. Data is transmitted in real-time to a cloud-based dashboard accessible by healthcare administrators, enabling immediate response to any arising needs.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F37CD-ACA7-41E8-A9CA-D18390D227B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867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Looking ahead, I plan to evolve the prototype into a fully functional device, decompose the middleware into isolated microservices, and introduce a load balancer to manage the network load more effectively. These improvements aim to enhance scalability and reliability across multiple devices and users.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F37CD-ACA7-41E8-A9CA-D18390D227B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455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0372-2A3C-6839-A7E8-18FCF7952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2B9758-6111-FF4C-A8AC-C0B4A367C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BCB23-CB0B-B69D-EDEF-D7B799773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39531-3666-8338-B468-758FAAE1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D493D-54CC-0EAC-27FF-0BB19325E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80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BB2B-AFAC-8A9D-80E2-25C1DE05D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39156-AB3D-DC1C-DDB6-F237A9547E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17C2E-E98E-242D-A17E-D5D651D04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23E84-C603-8754-A887-DB0FBEA0C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7F1CF-F5EC-FBEF-CAA9-783562A87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7820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B35946-06C5-2F14-DB8C-AC30023A8B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73079-95B1-D913-5E8C-FD486D018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7DD5B-F9AA-0070-BC10-DEB637377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C25ED-7FAD-DE1E-4DFE-3C39CCB2C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0D321-A36D-74F3-EBF4-F5A5FE69B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62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4FEB4-0D63-C5CA-0FB2-EF1345BBB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1414-52FF-4600-3D22-83C8D7B30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7BAFE-B9F3-299E-4EA7-EBA4AB513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DFCF6-1A4C-550A-2626-7A1692139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5B4B6-880B-0384-6C2C-8BFC3E2CB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060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0E552-C815-5EFA-5979-BC2AF5C5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E675F-DC6B-78C0-4150-ECF624B65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2D86C-1FAA-8D1F-824B-2B95E2B60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5D75E-D297-22B7-826E-EC8D9479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4F667-B260-2F92-F7E2-38B9AAEE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839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9D7BA-FE69-750E-30A4-80B1CFC5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8BBD0-E4C7-028B-712C-FF79317E3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10422-999A-B468-2CEA-0F308BE0D4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00349C-F1DC-0766-BDC5-72CD0AA4B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071F7-2FE4-6756-8E11-F46DC36C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1DA93-1160-7356-FCC1-86CE5BC5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650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A0E5-907A-4CA1-7C13-84E99A22B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CD789-7477-E062-2E4D-F3389C911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3F08E-7C8E-5265-FFBB-5FF6C7A6A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91589-5E87-D3AD-41B5-31D3E6C8A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6C25F-AD5A-373F-43CD-82525DCEB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A0C8B6-D99C-F15C-C57E-1CFCC5E5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EE98C-A46F-26DD-6700-F98A67D18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BB567C-1F7F-0562-2D74-B357F4C71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15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DA9E-42DB-B54C-5CAA-C4295D89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CCB31B-2527-D13F-A169-5421E534C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13671-91B6-BBE2-6133-016A8A90D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78250-1FE2-443F-7614-F6D3C885E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88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A8B50-D62D-563E-464C-1AB6B5323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935AF-1730-2145-C6BB-2D0C8C21E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A6D85-2B1B-5A46-39E3-E246B64E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974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2F019-AB25-C1F2-A875-2563194A9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C3064-18F7-3666-9778-87B7EC1FC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34A649-CEB5-4DA0-ACF8-90E3415A4C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26549-69C8-78ED-146E-AAF6ACAE2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43A42-3F04-8B18-985F-D547B4533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5FE1-D260-16E8-0DFE-8CB10A4EE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913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0B994-5ECD-5106-FEDD-6B4FB2B1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F675-38C7-AFBF-0589-0B696A9A4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3B2DBF-DEBA-2A5C-E0CD-F59530AC5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77975-671B-8DD0-AC2E-E2C7CDD9C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A98C2-C44E-A2F1-FF8D-C9E2EF0D2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9A030-55C6-8C93-5EF9-2F4166DCD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151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092C1D-B552-97BD-321E-528F9A4A3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0A000-9A93-3356-C2C5-A62BA5CAF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E4D67-6A31-4A8C-4BB1-8762314D03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C5E53-23F8-4622-8E8F-2BC7532771A4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6ABA2-15BE-16C7-3B75-30E3AC895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A939-A91E-484B-C97B-B1561D58F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F45A3-8DFC-44C1-A682-1F2DDD8243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797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D15E37E-6910-0080-70F6-9794744E9A35}"/>
              </a:ext>
            </a:extLst>
          </p:cNvPr>
          <p:cNvSpPr txBox="1"/>
          <p:nvPr/>
        </p:nvSpPr>
        <p:spPr>
          <a:xfrm>
            <a:off x="1237650" y="1689231"/>
            <a:ext cx="57655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VitalMonitor</a:t>
            </a:r>
            <a:endParaRPr lang="en-IN" sz="80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471FFB-CBD5-CA9F-C508-1B5ADFB0FC9C}"/>
              </a:ext>
            </a:extLst>
          </p:cNvPr>
          <p:cNvSpPr txBox="1"/>
          <p:nvPr/>
        </p:nvSpPr>
        <p:spPr>
          <a:xfrm>
            <a:off x="3035969" y="2921168"/>
            <a:ext cx="3532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  <a:cs typeface="Courier New" panose="02070309020205020404" pitchFamily="49" charset="0"/>
              </a:rPr>
              <a:t>IoT-Driven Healthcare Management and Monitoring System</a:t>
            </a:r>
            <a:endParaRPr lang="en-IN" sz="20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  <a:cs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7D4513-C7A6-4A5E-BAB1-109CEC2380BF}"/>
              </a:ext>
            </a:extLst>
          </p:cNvPr>
          <p:cNvSpPr txBox="1"/>
          <p:nvPr/>
        </p:nvSpPr>
        <p:spPr>
          <a:xfrm>
            <a:off x="842211" y="5986488"/>
            <a:ext cx="10828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i="0" dirty="0">
                <a:solidFill>
                  <a:schemeClr val="tx2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Revolutionizing healthcare support with modern technology for healthcare professionals.</a:t>
            </a:r>
            <a:endParaRPr lang="en-IN" sz="1600" b="1" dirty="0">
              <a:solidFill>
                <a:schemeClr val="tx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5762D7-AA07-64ED-1683-4806A865B77E}"/>
              </a:ext>
            </a:extLst>
          </p:cNvPr>
          <p:cNvSpPr txBox="1"/>
          <p:nvPr/>
        </p:nvSpPr>
        <p:spPr>
          <a:xfrm>
            <a:off x="4377089" y="4059941"/>
            <a:ext cx="2191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spc="300" dirty="0">
                <a:solidFill>
                  <a:srgbClr val="3D80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  <a:cs typeface="Courier New" panose="02070309020205020404" pitchFamily="49" charset="0"/>
              </a:rPr>
              <a:t>Vivek Choradia</a:t>
            </a:r>
            <a:endParaRPr lang="en-IN" b="1" spc="300" dirty="0">
              <a:solidFill>
                <a:srgbClr val="3D80B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  <a:cs typeface="Courier New" panose="02070309020205020404" pitchFamily="49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589CFA1-31AA-7970-33E7-96E1CC54A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019" y="702235"/>
            <a:ext cx="4762500" cy="4762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7D302B-26DE-3398-C7F5-F5C403F44685}"/>
              </a:ext>
            </a:extLst>
          </p:cNvPr>
          <p:cNvSpPr txBox="1"/>
          <p:nvPr/>
        </p:nvSpPr>
        <p:spPr>
          <a:xfrm>
            <a:off x="11587504" y="6488668"/>
            <a:ext cx="6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nklin Gothic Medium" panose="020B0603020102020204" pitchFamily="34" charset="0"/>
              </a:rPr>
              <a:t>1/5</a:t>
            </a:r>
            <a:endParaRPr lang="en-I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647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C77603E-6229-3F21-0150-898C327D326F}"/>
              </a:ext>
            </a:extLst>
          </p:cNvPr>
          <p:cNvSpPr/>
          <p:nvPr/>
        </p:nvSpPr>
        <p:spPr>
          <a:xfrm>
            <a:off x="-412075" y="-1145484"/>
            <a:ext cx="5190916" cy="4574484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High Level of Stress in Healthcare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1F8D41B-FE28-531B-185F-4956C318B1A6}"/>
              </a:ext>
            </a:extLst>
          </p:cNvPr>
          <p:cNvSpPr/>
          <p:nvPr/>
        </p:nvSpPr>
        <p:spPr>
          <a:xfrm>
            <a:off x="7182464" y="-2095204"/>
            <a:ext cx="5237308" cy="505246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</a:br>
            <a:b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</a:br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Real-Time Support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F6D15AB-9DD1-9A83-B5DB-C894E9DAF70E}"/>
              </a:ext>
            </a:extLst>
          </p:cNvPr>
          <p:cNvSpPr/>
          <p:nvPr/>
        </p:nvSpPr>
        <p:spPr>
          <a:xfrm>
            <a:off x="8003458" y="3338052"/>
            <a:ext cx="4852221" cy="4264499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Centralized Design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1F834A3-AFCF-4E1D-D222-97DD5BB82BFA}"/>
              </a:ext>
            </a:extLst>
          </p:cNvPr>
          <p:cNvSpPr/>
          <p:nvPr/>
        </p:nvSpPr>
        <p:spPr>
          <a:xfrm>
            <a:off x="-663677" y="3724176"/>
            <a:ext cx="4611329" cy="3966866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Remote and Non-Intrusive Device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62DDFB-CA33-9B7A-2DA7-0B22D7842CB9}"/>
              </a:ext>
            </a:extLst>
          </p:cNvPr>
          <p:cNvSpPr/>
          <p:nvPr/>
        </p:nvSpPr>
        <p:spPr>
          <a:xfrm>
            <a:off x="3220065" y="1101213"/>
            <a:ext cx="5496231" cy="5234811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VitalMonitor</a:t>
            </a:r>
            <a:endParaRPr lang="en-IN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1D143-228C-65D3-3D03-6F2646AE57DE}"/>
              </a:ext>
            </a:extLst>
          </p:cNvPr>
          <p:cNvSpPr txBox="1"/>
          <p:nvPr/>
        </p:nvSpPr>
        <p:spPr>
          <a:xfrm>
            <a:off x="11560232" y="6488668"/>
            <a:ext cx="6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nklin Gothic Medium" panose="020B0603020102020204" pitchFamily="34" charset="0"/>
              </a:rPr>
              <a:t>2/5</a:t>
            </a:r>
            <a:endParaRPr lang="en-I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52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88710C4-A420-714A-A07B-AE08F5CCE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174" y="601579"/>
            <a:ext cx="8234680" cy="61192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85DE087-0A2C-3202-DE31-400C64D5341A}"/>
              </a:ext>
            </a:extLst>
          </p:cNvPr>
          <p:cNvSpPr txBox="1"/>
          <p:nvPr/>
        </p:nvSpPr>
        <p:spPr>
          <a:xfrm>
            <a:off x="4446322" y="88669"/>
            <a:ext cx="34303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Solution :  Smart Patch  </a:t>
            </a:r>
            <a:br>
              <a:rPr lang="en-IN" sz="2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  <a:cs typeface="Courier New" panose="02070309020205020404" pitchFamily="49" charset="0"/>
              </a:rPr>
            </a:br>
            <a:endParaRPr lang="en-IN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81C752-1385-8316-9EB6-8529EA176F09}"/>
              </a:ext>
            </a:extLst>
          </p:cNvPr>
          <p:cNvSpPr txBox="1"/>
          <p:nvPr/>
        </p:nvSpPr>
        <p:spPr>
          <a:xfrm>
            <a:off x="11587504" y="6488668"/>
            <a:ext cx="6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nklin Gothic Medium" panose="020B0603020102020204" pitchFamily="34" charset="0"/>
              </a:rPr>
              <a:t>3/5</a:t>
            </a:r>
            <a:endParaRPr lang="en-I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520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B5F3E-3CD3-D32B-6B15-7F6262B0E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096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Implementation: Overview </a:t>
            </a:r>
            <a:endParaRPr lang="en-IN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4B42C4-3AC7-7FF7-8C03-093E54C115CE}"/>
              </a:ext>
            </a:extLst>
          </p:cNvPr>
          <p:cNvSpPr/>
          <p:nvPr/>
        </p:nvSpPr>
        <p:spPr>
          <a:xfrm>
            <a:off x="1682868" y="1630712"/>
            <a:ext cx="8187891" cy="47645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>
                <a:latin typeface="Franklin Gothic Medium" panose="020B0603020102020204" pitchFamily="34" charset="0"/>
              </a:rPr>
              <a:t>VitalMonitor</a:t>
            </a:r>
            <a:endParaRPr lang="en-IN" dirty="0">
              <a:latin typeface="Franklin Gothic Medium" panose="020B0603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3900D8-5DA7-20EF-478C-F07D6DBD5E73}"/>
              </a:ext>
            </a:extLst>
          </p:cNvPr>
          <p:cNvSpPr/>
          <p:nvPr/>
        </p:nvSpPr>
        <p:spPr>
          <a:xfrm>
            <a:off x="292430" y="1928020"/>
            <a:ext cx="3522487" cy="11402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 using Smart Patch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1805B-FCE4-4337-92CD-CDA7C7719C7F}"/>
              </a:ext>
            </a:extLst>
          </p:cNvPr>
          <p:cNvSpPr/>
          <p:nvPr/>
        </p:nvSpPr>
        <p:spPr>
          <a:xfrm>
            <a:off x="7863034" y="1988187"/>
            <a:ext cx="3262965" cy="11402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Admin using Dashboard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B05E4D-32EB-7289-0347-2174D8943A76}"/>
              </a:ext>
            </a:extLst>
          </p:cNvPr>
          <p:cNvSpPr/>
          <p:nvPr/>
        </p:nvSpPr>
        <p:spPr>
          <a:xfrm>
            <a:off x="4589650" y="2084345"/>
            <a:ext cx="2447343" cy="35801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Middleware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AF7D21-715D-562D-CADA-EBBB09CA3E9B}"/>
              </a:ext>
            </a:extLst>
          </p:cNvPr>
          <p:cNvSpPr/>
          <p:nvPr/>
        </p:nvSpPr>
        <p:spPr>
          <a:xfrm>
            <a:off x="4771440" y="2681955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Session Management Service</a:t>
            </a:r>
            <a:endParaRPr lang="en-IN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3C5BEF-9A8A-88AC-0B5C-FCDBE9C04A8C}"/>
              </a:ext>
            </a:extLst>
          </p:cNvPr>
          <p:cNvSpPr/>
          <p:nvPr/>
        </p:nvSpPr>
        <p:spPr>
          <a:xfrm>
            <a:off x="4771439" y="4173210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Data Ingestion Service</a:t>
            </a:r>
            <a:endParaRPr lang="en-IN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50CDA6-BB9E-8EC2-2D61-AAD0CA72D8F4}"/>
              </a:ext>
            </a:extLst>
          </p:cNvPr>
          <p:cNvSpPr/>
          <p:nvPr/>
        </p:nvSpPr>
        <p:spPr>
          <a:xfrm>
            <a:off x="4771439" y="4918929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Data Retrieval Service</a:t>
            </a:r>
            <a:endParaRPr lang="en-IN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D501BF-811E-F811-CD06-3DE7D4F1FD50}"/>
              </a:ext>
            </a:extLst>
          </p:cNvPr>
          <p:cNvSpPr/>
          <p:nvPr/>
        </p:nvSpPr>
        <p:spPr>
          <a:xfrm>
            <a:off x="4771439" y="3425410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User &amp; Device Management Service</a:t>
            </a:r>
            <a:endParaRPr lang="en-IN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83A556-A32D-4140-7812-9A117E53EDFA}"/>
              </a:ext>
            </a:extLst>
          </p:cNvPr>
          <p:cNvCxnSpPr>
            <a:cxnSpLocks/>
          </p:cNvCxnSpPr>
          <p:nvPr/>
        </p:nvCxnSpPr>
        <p:spPr>
          <a:xfrm flipH="1">
            <a:off x="4292165" y="1799924"/>
            <a:ext cx="1" cy="44853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B35418-58E2-1F39-E08A-5C1611B734E4}"/>
              </a:ext>
            </a:extLst>
          </p:cNvPr>
          <p:cNvCxnSpPr>
            <a:cxnSpLocks/>
          </p:cNvCxnSpPr>
          <p:nvPr/>
        </p:nvCxnSpPr>
        <p:spPr>
          <a:xfrm>
            <a:off x="7385785" y="1799924"/>
            <a:ext cx="0" cy="448537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494A525-7094-5689-9E93-53AADFAF64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4" b="935"/>
          <a:stretch/>
        </p:blipFill>
        <p:spPr>
          <a:xfrm>
            <a:off x="7720119" y="3817440"/>
            <a:ext cx="4301280" cy="242832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28EC8ED-BD67-A7A0-7480-3C25E5F584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7" t="25454" r="17403" b="20713"/>
          <a:stretch/>
        </p:blipFill>
        <p:spPr>
          <a:xfrm rot="5400000">
            <a:off x="105418" y="3780948"/>
            <a:ext cx="3253268" cy="2569897"/>
          </a:xfrm>
          <a:prstGeom prst="rect">
            <a:avLst/>
          </a:prstGeom>
        </p:spPr>
      </p:pic>
      <p:pic>
        <p:nvPicPr>
          <p:cNvPr id="1026" name="Picture 2" descr="Google Cloud Logo, symbol, meaning, history, PNG, brand">
            <a:extLst>
              <a:ext uri="{FF2B5EF4-FFF2-40B4-BE49-F238E27FC236}">
                <a16:creationId xmlns:a16="http://schemas.microsoft.com/office/drawing/2014/main" id="{D023DBCA-CBBD-FDCC-61A8-0203CC59F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150" y="-293883"/>
            <a:ext cx="3421502" cy="192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6AEEFA3-F2AA-925B-0C76-8634B4EC078F}"/>
              </a:ext>
            </a:extLst>
          </p:cNvPr>
          <p:cNvCxnSpPr/>
          <p:nvPr/>
        </p:nvCxnSpPr>
        <p:spPr>
          <a:xfrm flipH="1">
            <a:off x="7810901" y="1020278"/>
            <a:ext cx="755583" cy="6104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63170E-3C3E-4C04-151A-3D08F8048445}"/>
              </a:ext>
            </a:extLst>
          </p:cNvPr>
          <p:cNvCxnSpPr>
            <a:cxnSpLocks/>
          </p:cNvCxnSpPr>
          <p:nvPr/>
        </p:nvCxnSpPr>
        <p:spPr>
          <a:xfrm flipV="1">
            <a:off x="7948165" y="1034716"/>
            <a:ext cx="757886" cy="5959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1E766D9-11A9-90ED-5E36-DBBA5B89BCC6}"/>
              </a:ext>
            </a:extLst>
          </p:cNvPr>
          <p:cNvCxnSpPr>
            <a:cxnSpLocks/>
          </p:cNvCxnSpPr>
          <p:nvPr/>
        </p:nvCxnSpPr>
        <p:spPr>
          <a:xfrm>
            <a:off x="3814917" y="2319688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F54A540-E55F-2427-E8B9-2A25E26C82BE}"/>
              </a:ext>
            </a:extLst>
          </p:cNvPr>
          <p:cNvCxnSpPr>
            <a:cxnSpLocks/>
          </p:cNvCxnSpPr>
          <p:nvPr/>
        </p:nvCxnSpPr>
        <p:spPr>
          <a:xfrm flipH="1">
            <a:off x="3814917" y="2521819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3A0C1A7-0F23-4DB5-683D-738A80BF1E80}"/>
              </a:ext>
            </a:extLst>
          </p:cNvPr>
          <p:cNvCxnSpPr>
            <a:cxnSpLocks/>
          </p:cNvCxnSpPr>
          <p:nvPr/>
        </p:nvCxnSpPr>
        <p:spPr>
          <a:xfrm>
            <a:off x="7385785" y="2319688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61D025-9234-F3FF-5F2B-65D68F44E029}"/>
              </a:ext>
            </a:extLst>
          </p:cNvPr>
          <p:cNvCxnSpPr>
            <a:cxnSpLocks/>
          </p:cNvCxnSpPr>
          <p:nvPr/>
        </p:nvCxnSpPr>
        <p:spPr>
          <a:xfrm flipH="1">
            <a:off x="7385784" y="2510992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2D1458F-E2C7-1648-EAC3-6F2C7DBD7430}"/>
              </a:ext>
            </a:extLst>
          </p:cNvPr>
          <p:cNvSpPr/>
          <p:nvPr/>
        </p:nvSpPr>
        <p:spPr>
          <a:xfrm>
            <a:off x="4292166" y="1630712"/>
            <a:ext cx="3093612" cy="47645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VitalMonitor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87D6C-23AA-5EA5-6527-686B8BDBDF37}"/>
              </a:ext>
            </a:extLst>
          </p:cNvPr>
          <p:cNvSpPr txBox="1"/>
          <p:nvPr/>
        </p:nvSpPr>
        <p:spPr>
          <a:xfrm>
            <a:off x="11587504" y="6488668"/>
            <a:ext cx="6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nklin Gothic Medium" panose="020B0603020102020204" pitchFamily="34" charset="0"/>
              </a:rPr>
              <a:t>4/5</a:t>
            </a:r>
            <a:endParaRPr lang="en-IN" dirty="0">
              <a:latin typeface="Franklin Gothic Medium" panose="020B0603020102020204" pitchFamily="34" charset="0"/>
            </a:endParaRPr>
          </a:p>
        </p:txBody>
      </p:sp>
      <p:pic>
        <p:nvPicPr>
          <p:cNvPr id="6" name="Picture 2" descr="Download Twilio Logo in SVG Vector or PNG File Format - Logo.wine">
            <a:extLst>
              <a:ext uri="{FF2B5EF4-FFF2-40B4-BE49-F238E27FC236}">
                <a16:creationId xmlns:a16="http://schemas.microsoft.com/office/drawing/2014/main" id="{8A75F796-ACE0-E59F-3CE6-39E89C1786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9" t="30393" r="11059" b="30454"/>
          <a:stretch/>
        </p:blipFill>
        <p:spPr bwMode="auto">
          <a:xfrm>
            <a:off x="1307071" y="5949333"/>
            <a:ext cx="2742591" cy="90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41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B5F3E-3CD3-D32B-6B15-7F6262B0E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096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Limitations &amp; Future Work</a:t>
            </a:r>
            <a:endParaRPr lang="en-IN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4B42C4-3AC7-7FF7-8C03-093E54C115CE}"/>
              </a:ext>
            </a:extLst>
          </p:cNvPr>
          <p:cNvSpPr/>
          <p:nvPr/>
        </p:nvSpPr>
        <p:spPr>
          <a:xfrm>
            <a:off x="1682868" y="1630712"/>
            <a:ext cx="8187891" cy="47645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400" dirty="0">
                <a:latin typeface="Franklin Gothic Medium" panose="020B0603020102020204" pitchFamily="34" charset="0"/>
              </a:rPr>
              <a:t>VitalMonitor</a:t>
            </a:r>
            <a:endParaRPr lang="en-IN" dirty="0">
              <a:latin typeface="Franklin Gothic Medium" panose="020B06030201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531FB72-91CA-C78C-8E66-C37E1556BF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7" t="25454" r="17403" b="20713"/>
          <a:stretch/>
        </p:blipFill>
        <p:spPr>
          <a:xfrm rot="5400000">
            <a:off x="105418" y="3780948"/>
            <a:ext cx="3253268" cy="256989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C3900D8-5DA7-20EF-478C-F07D6DBD5E73}"/>
              </a:ext>
            </a:extLst>
          </p:cNvPr>
          <p:cNvSpPr/>
          <p:nvPr/>
        </p:nvSpPr>
        <p:spPr>
          <a:xfrm>
            <a:off x="292430" y="1928020"/>
            <a:ext cx="3522487" cy="11402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 using Smart Patch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1805B-FCE4-4337-92CD-CDA7C7719C7F}"/>
              </a:ext>
            </a:extLst>
          </p:cNvPr>
          <p:cNvSpPr/>
          <p:nvPr/>
        </p:nvSpPr>
        <p:spPr>
          <a:xfrm>
            <a:off x="7863034" y="1988187"/>
            <a:ext cx="3262965" cy="11402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Admin using Dashboard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B05E4D-32EB-7289-0347-2174D8943A76}"/>
              </a:ext>
            </a:extLst>
          </p:cNvPr>
          <p:cNvSpPr/>
          <p:nvPr/>
        </p:nvSpPr>
        <p:spPr>
          <a:xfrm>
            <a:off x="4589650" y="2084345"/>
            <a:ext cx="2447343" cy="35801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Middleware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AF7D21-715D-562D-CADA-EBBB09CA3E9B}"/>
              </a:ext>
            </a:extLst>
          </p:cNvPr>
          <p:cNvSpPr/>
          <p:nvPr/>
        </p:nvSpPr>
        <p:spPr>
          <a:xfrm>
            <a:off x="4771440" y="2681955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Session Management Service</a:t>
            </a:r>
            <a:endParaRPr lang="en-IN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3C5BEF-9A8A-88AC-0B5C-FCDBE9C04A8C}"/>
              </a:ext>
            </a:extLst>
          </p:cNvPr>
          <p:cNvSpPr/>
          <p:nvPr/>
        </p:nvSpPr>
        <p:spPr>
          <a:xfrm>
            <a:off x="4771439" y="4173210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Data Ingestion Service</a:t>
            </a:r>
            <a:endParaRPr lang="en-IN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50CDA6-BB9E-8EC2-2D61-AAD0CA72D8F4}"/>
              </a:ext>
            </a:extLst>
          </p:cNvPr>
          <p:cNvSpPr/>
          <p:nvPr/>
        </p:nvSpPr>
        <p:spPr>
          <a:xfrm>
            <a:off x="4771439" y="4918929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Data Retrieval Service</a:t>
            </a:r>
            <a:endParaRPr lang="en-IN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D501BF-811E-F811-CD06-3DE7D4F1FD50}"/>
              </a:ext>
            </a:extLst>
          </p:cNvPr>
          <p:cNvSpPr/>
          <p:nvPr/>
        </p:nvSpPr>
        <p:spPr>
          <a:xfrm>
            <a:off x="4771439" y="3425410"/>
            <a:ext cx="2083764" cy="6264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User &amp; Device Management Service</a:t>
            </a:r>
            <a:endParaRPr lang="en-IN" sz="16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83A556-A32D-4140-7812-9A117E53EDFA}"/>
              </a:ext>
            </a:extLst>
          </p:cNvPr>
          <p:cNvCxnSpPr>
            <a:cxnSpLocks/>
          </p:cNvCxnSpPr>
          <p:nvPr/>
        </p:nvCxnSpPr>
        <p:spPr>
          <a:xfrm flipH="1">
            <a:off x="4254366" y="1799924"/>
            <a:ext cx="37800" cy="448537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B35418-58E2-1F39-E08A-5C1611B734E4}"/>
              </a:ext>
            </a:extLst>
          </p:cNvPr>
          <p:cNvCxnSpPr>
            <a:cxnSpLocks/>
          </p:cNvCxnSpPr>
          <p:nvPr/>
        </p:nvCxnSpPr>
        <p:spPr>
          <a:xfrm>
            <a:off x="7385785" y="1799924"/>
            <a:ext cx="0" cy="448537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494A525-7094-5689-9E93-53AADFAF64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4" b="935"/>
          <a:stretch/>
        </p:blipFill>
        <p:spPr>
          <a:xfrm>
            <a:off x="7720119" y="3817440"/>
            <a:ext cx="4301280" cy="2428327"/>
          </a:xfrm>
          <a:prstGeom prst="rect">
            <a:avLst/>
          </a:prstGeom>
        </p:spPr>
      </p:pic>
      <p:pic>
        <p:nvPicPr>
          <p:cNvPr id="1026" name="Picture 2" descr="Google Cloud Logo, symbol, meaning, history, PNG, brand">
            <a:extLst>
              <a:ext uri="{FF2B5EF4-FFF2-40B4-BE49-F238E27FC236}">
                <a16:creationId xmlns:a16="http://schemas.microsoft.com/office/drawing/2014/main" id="{D023DBCA-CBBD-FDCC-61A8-0203CC59F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150" y="-293883"/>
            <a:ext cx="3421502" cy="192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6AEEFA3-F2AA-925B-0C76-8634B4EC078F}"/>
              </a:ext>
            </a:extLst>
          </p:cNvPr>
          <p:cNvCxnSpPr/>
          <p:nvPr/>
        </p:nvCxnSpPr>
        <p:spPr>
          <a:xfrm flipH="1">
            <a:off x="7810901" y="1020278"/>
            <a:ext cx="755583" cy="6104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63170E-3C3E-4C04-151A-3D08F8048445}"/>
              </a:ext>
            </a:extLst>
          </p:cNvPr>
          <p:cNvCxnSpPr>
            <a:cxnSpLocks/>
          </p:cNvCxnSpPr>
          <p:nvPr/>
        </p:nvCxnSpPr>
        <p:spPr>
          <a:xfrm flipV="1">
            <a:off x="7948165" y="1034716"/>
            <a:ext cx="757886" cy="5959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1E766D9-11A9-90ED-5E36-DBBA5B89BCC6}"/>
              </a:ext>
            </a:extLst>
          </p:cNvPr>
          <p:cNvCxnSpPr>
            <a:cxnSpLocks/>
          </p:cNvCxnSpPr>
          <p:nvPr/>
        </p:nvCxnSpPr>
        <p:spPr>
          <a:xfrm>
            <a:off x="3814917" y="2319688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F54A540-E55F-2427-E8B9-2A25E26C82BE}"/>
              </a:ext>
            </a:extLst>
          </p:cNvPr>
          <p:cNvCxnSpPr>
            <a:cxnSpLocks/>
          </p:cNvCxnSpPr>
          <p:nvPr/>
        </p:nvCxnSpPr>
        <p:spPr>
          <a:xfrm flipH="1">
            <a:off x="3814917" y="2521819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3A0C1A7-0F23-4DB5-683D-738A80BF1E80}"/>
              </a:ext>
            </a:extLst>
          </p:cNvPr>
          <p:cNvCxnSpPr>
            <a:cxnSpLocks/>
          </p:cNvCxnSpPr>
          <p:nvPr/>
        </p:nvCxnSpPr>
        <p:spPr>
          <a:xfrm>
            <a:off x="7385785" y="2319688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61D025-9234-F3FF-5F2B-65D68F44E029}"/>
              </a:ext>
            </a:extLst>
          </p:cNvPr>
          <p:cNvCxnSpPr>
            <a:cxnSpLocks/>
          </p:cNvCxnSpPr>
          <p:nvPr/>
        </p:nvCxnSpPr>
        <p:spPr>
          <a:xfrm flipH="1">
            <a:off x="7385784" y="2510992"/>
            <a:ext cx="4772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87A5AE9F-3A41-9492-3C61-77770DBBFF7E}"/>
              </a:ext>
            </a:extLst>
          </p:cNvPr>
          <p:cNvSpPr/>
          <p:nvPr/>
        </p:nvSpPr>
        <p:spPr>
          <a:xfrm>
            <a:off x="4321174" y="5754275"/>
            <a:ext cx="2997199" cy="568923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Load Balancer</a:t>
            </a:r>
            <a:endParaRPr lang="en-IN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1497BF-F742-644C-7584-36308E4C4102}"/>
              </a:ext>
            </a:extLst>
          </p:cNvPr>
          <p:cNvCxnSpPr>
            <a:cxnSpLocks/>
          </p:cNvCxnSpPr>
          <p:nvPr/>
        </p:nvCxnSpPr>
        <p:spPr>
          <a:xfrm>
            <a:off x="4345806" y="3376598"/>
            <a:ext cx="2920880" cy="0"/>
          </a:xfrm>
          <a:prstGeom prst="line">
            <a:avLst/>
          </a:prstGeom>
          <a:ln w="1905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EA3FA0-3993-3E82-4EE1-21533BAAC11D}"/>
              </a:ext>
            </a:extLst>
          </p:cNvPr>
          <p:cNvCxnSpPr>
            <a:cxnSpLocks/>
          </p:cNvCxnSpPr>
          <p:nvPr/>
        </p:nvCxnSpPr>
        <p:spPr>
          <a:xfrm flipV="1">
            <a:off x="4345806" y="4114775"/>
            <a:ext cx="2920880" cy="1364"/>
          </a:xfrm>
          <a:prstGeom prst="line">
            <a:avLst/>
          </a:prstGeom>
          <a:ln w="1905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E4D2038-DF96-2C92-958F-194DF2F62A70}"/>
              </a:ext>
            </a:extLst>
          </p:cNvPr>
          <p:cNvCxnSpPr>
            <a:cxnSpLocks/>
          </p:cNvCxnSpPr>
          <p:nvPr/>
        </p:nvCxnSpPr>
        <p:spPr>
          <a:xfrm>
            <a:off x="4345806" y="4860493"/>
            <a:ext cx="2920880" cy="0"/>
          </a:xfrm>
          <a:prstGeom prst="line">
            <a:avLst/>
          </a:prstGeom>
          <a:ln w="1905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2" descr="Adafruit Learning System">
            <a:extLst>
              <a:ext uri="{FF2B5EF4-FFF2-40B4-BE49-F238E27FC236}">
                <a16:creationId xmlns:a16="http://schemas.microsoft.com/office/drawing/2014/main" id="{D01B41B1-EBB4-D97C-A4A5-EF6AC6019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0" r="34998"/>
          <a:stretch/>
        </p:blipFill>
        <p:spPr bwMode="auto">
          <a:xfrm>
            <a:off x="2665189" y="5088927"/>
            <a:ext cx="1641481" cy="1347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2493FC46-CD2B-F0F3-64BE-1A6EF235C630}"/>
              </a:ext>
            </a:extLst>
          </p:cNvPr>
          <p:cNvSpPr/>
          <p:nvPr/>
        </p:nvSpPr>
        <p:spPr>
          <a:xfrm>
            <a:off x="271274" y="3573842"/>
            <a:ext cx="3428930" cy="284346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" panose="020B0603020102020204" pitchFamily="34" charset="0"/>
              </a:rPr>
              <a:t>Trade off between Sensor Accuracy and Non-Intrusiveness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09E15F9-B123-DD94-C3A7-80AE6E87AAE4}"/>
              </a:ext>
            </a:extLst>
          </p:cNvPr>
          <p:cNvGrpSpPr/>
          <p:nvPr/>
        </p:nvGrpSpPr>
        <p:grpSpPr>
          <a:xfrm>
            <a:off x="292430" y="3439262"/>
            <a:ext cx="3859371" cy="3284733"/>
            <a:chOff x="292430" y="3407797"/>
            <a:chExt cx="3859371" cy="328473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7AA0151-9383-D62A-3AFB-8D9AD259DE74}"/>
                </a:ext>
              </a:extLst>
            </p:cNvPr>
            <p:cNvSpPr/>
            <p:nvPr/>
          </p:nvSpPr>
          <p:spPr>
            <a:xfrm>
              <a:off x="292430" y="3407797"/>
              <a:ext cx="3522487" cy="320634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CC585A6-F606-1B86-A867-2A04ECB39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30" y="3420802"/>
              <a:ext cx="2996924" cy="3194324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A1141D8-BFAE-5B7A-FD08-E39DA335CF85}"/>
                </a:ext>
              </a:extLst>
            </p:cNvPr>
            <p:cNvSpPr txBox="1"/>
            <p:nvPr/>
          </p:nvSpPr>
          <p:spPr>
            <a:xfrm>
              <a:off x="1414913" y="6323198"/>
              <a:ext cx="27368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Generated using Dall-E</a:t>
              </a:r>
              <a:endParaRPr lang="en-IN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0C3E7BF-F8FA-AFB6-6234-4B65F7C2184A}"/>
              </a:ext>
            </a:extLst>
          </p:cNvPr>
          <p:cNvSpPr txBox="1"/>
          <p:nvPr/>
        </p:nvSpPr>
        <p:spPr>
          <a:xfrm>
            <a:off x="11587504" y="6488668"/>
            <a:ext cx="6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Franklin Gothic Medium" panose="020B0603020102020204" pitchFamily="34" charset="0"/>
              </a:rPr>
              <a:t>5/5</a:t>
            </a:r>
            <a:endParaRPr lang="en-IN"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57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276</Words>
  <Application>Microsoft Office PowerPoint</Application>
  <PresentationFormat>Widescreen</PresentationFormat>
  <Paragraphs>46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Franklin Gothic Medium</vt:lpstr>
      <vt:lpstr>Söhne</vt:lpstr>
      <vt:lpstr>Office Theme</vt:lpstr>
      <vt:lpstr>PowerPoint Presentation</vt:lpstr>
      <vt:lpstr>PowerPoint Presentation</vt:lpstr>
      <vt:lpstr>PowerPoint Presentation</vt:lpstr>
      <vt:lpstr>Implementation: Overview </vt:lpstr>
      <vt:lpstr>Limitations &amp;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Choradia</dc:creator>
  <cp:lastModifiedBy>Vivek Choradia</cp:lastModifiedBy>
  <cp:revision>19</cp:revision>
  <dcterms:created xsi:type="dcterms:W3CDTF">2024-04-27T17:12:56Z</dcterms:created>
  <dcterms:modified xsi:type="dcterms:W3CDTF">2024-05-01T12:59:30Z</dcterms:modified>
</cp:coreProperties>
</file>

<file path=docProps/thumbnail.jpeg>
</file>